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005415-ABDE-4025-9FF5-114392874B06}" type="datetimeFigureOut">
              <a:rPr lang="en-IN" smtClean="0"/>
              <a:pPr/>
              <a:t>15-01-2015</a:t>
            </a:fld>
            <a:endParaRPr lang="en-I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E19F83E-774B-4F6B-9078-145D9A9110D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9793088" cy="5976664"/>
          </a:xfrm>
        </p:spPr>
        <p:txBody>
          <a:bodyPr>
            <a:normAutofit/>
          </a:bodyPr>
          <a:lstStyle/>
          <a:p>
            <a:r>
              <a:rPr lang="en-IN" dirty="0" smtClean="0"/>
              <a:t>Some Ideas on Funding and Growth</a:t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3573016"/>
            <a:ext cx="6624736" cy="1656184"/>
          </a:xfrm>
        </p:spPr>
        <p:txBody>
          <a:bodyPr>
            <a:normAutofit/>
          </a:bodyPr>
          <a:lstStyle/>
          <a:p>
            <a:r>
              <a:rPr lang="en-IN" sz="3200" dirty="0" smtClean="0"/>
              <a:t>ASSOCIATION FOR NEPALESE  MATHEMATICIANS IN AMERICA</a:t>
            </a:r>
            <a:endParaRPr lang="en-IN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1368152" cy="1332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MAA and AMS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412776"/>
            <a:ext cx="8229600" cy="5257800"/>
          </a:xfrm>
        </p:spPr>
        <p:txBody>
          <a:bodyPr>
            <a:normAutofit/>
          </a:bodyPr>
          <a:lstStyle/>
          <a:p>
            <a:r>
              <a:rPr lang="en-IN" dirty="0" smtClean="0"/>
              <a:t>AMS - Founded: 1888</a:t>
            </a:r>
          </a:p>
          <a:p>
            <a:r>
              <a:rPr lang="en-IN" dirty="0" smtClean="0"/>
              <a:t>MAA - Founded: 1894</a:t>
            </a:r>
          </a:p>
          <a:p>
            <a:endParaRPr lang="en-IN" dirty="0" smtClean="0"/>
          </a:p>
          <a:p>
            <a:pPr marL="0" indent="0">
              <a:buNone/>
            </a:pPr>
            <a:endParaRPr lang="en-IN" dirty="0"/>
          </a:p>
          <a:p>
            <a:r>
              <a:rPr lang="en-IN" b="1" dirty="0" smtClean="0"/>
              <a:t>Unusual Birth of MAA: </a:t>
            </a:r>
            <a:r>
              <a:rPr lang="en-IN" dirty="0" smtClean="0"/>
              <a:t>Out of American Mathematical MONTHLY Journal</a:t>
            </a:r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We Can Learn From The Successes and Failures of MAA, AMS, and the like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/>
          <a:lstStyle/>
          <a:p>
            <a:r>
              <a:rPr lang="en-US" dirty="0" smtClean="0"/>
              <a:t>A team of selfless and engaged members</a:t>
            </a:r>
          </a:p>
          <a:p>
            <a:r>
              <a:rPr lang="en-US" dirty="0" smtClean="0"/>
              <a:t>Clarity of vision at all times</a:t>
            </a:r>
          </a:p>
          <a:p>
            <a:r>
              <a:rPr lang="en-US" dirty="0" smtClean="0"/>
              <a:t>Self-evaluation and quantifying progress</a:t>
            </a:r>
          </a:p>
          <a:p>
            <a:r>
              <a:rPr lang="en-US" dirty="0" smtClean="0"/>
              <a:t>Forming of Committees to solve challenges and effective execution of plans</a:t>
            </a:r>
          </a:p>
          <a:p>
            <a:r>
              <a:rPr lang="en-US" dirty="0" smtClean="0"/>
              <a:t>Most importantly – a close watch on financial stability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Finances of ANMA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Creation of a Financial Committee</a:t>
            </a:r>
          </a:p>
          <a:p>
            <a:pPr lvl="1"/>
            <a:r>
              <a:rPr lang="en-US" sz="2400" dirty="0" smtClean="0"/>
              <a:t>Track activity and plan budget</a:t>
            </a:r>
          </a:p>
          <a:p>
            <a:pPr lvl="1"/>
            <a:r>
              <a:rPr lang="en-US" sz="2400" dirty="0" smtClean="0"/>
              <a:t>Suggest ideas to raise funds</a:t>
            </a:r>
          </a:p>
          <a:p>
            <a:pPr lvl="1"/>
            <a:r>
              <a:rPr lang="en-US" sz="2400" dirty="0" smtClean="0"/>
              <a:t>Plan fund-raising activities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Quarterly/bi-Annual Newsletter for Members</a:t>
            </a:r>
          </a:p>
          <a:p>
            <a:pPr lvl="1"/>
            <a:r>
              <a:rPr lang="en-US" sz="2400" dirty="0" smtClean="0"/>
              <a:t>Mathematics-related news and content</a:t>
            </a:r>
          </a:p>
          <a:p>
            <a:pPr lvl="1"/>
            <a:r>
              <a:rPr lang="en-US" sz="2400" dirty="0" smtClean="0"/>
              <a:t>Announcements and progress</a:t>
            </a:r>
          </a:p>
          <a:p>
            <a:pPr lvl="1"/>
            <a:r>
              <a:rPr lang="en-US" sz="2400" dirty="0" smtClean="0"/>
              <a:t>Articles and papers by faculty members</a:t>
            </a:r>
          </a:p>
          <a:p>
            <a:pPr lvl="1"/>
            <a:r>
              <a:rPr lang="en-US" sz="2400" dirty="0" smtClean="0"/>
              <a:t>Employment and Funding Opportunities</a:t>
            </a:r>
          </a:p>
          <a:p>
            <a:endParaRPr lang="en-US" sz="2400" dirty="0" smtClean="0"/>
          </a:p>
          <a:p>
            <a:r>
              <a:rPr lang="en-US" sz="2400" dirty="0" smtClean="0"/>
              <a:t>Co-author textbook(s) by faculty members</a:t>
            </a:r>
          </a:p>
          <a:p>
            <a:pPr lvl="1"/>
            <a:r>
              <a:rPr lang="en-US" sz="2400" dirty="0" smtClean="0"/>
              <a:t>Published by ANMA</a:t>
            </a:r>
          </a:p>
          <a:p>
            <a:pPr lvl="1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" y="116632"/>
            <a:ext cx="6707088" cy="936104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Some Ideas for Fundraising…	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544616"/>
          </a:xfrm>
        </p:spPr>
        <p:txBody>
          <a:bodyPr>
            <a:noAutofit/>
          </a:bodyPr>
          <a:lstStyle/>
          <a:p>
            <a:r>
              <a:rPr lang="en-US" sz="2400" dirty="0" smtClean="0"/>
              <a:t>Schemes for Member Donors </a:t>
            </a:r>
          </a:p>
          <a:p>
            <a:pPr lvl="1"/>
            <a:r>
              <a:rPr lang="en-US" sz="2400" dirty="0" smtClean="0"/>
              <a:t>‘Sustaining Members’, ‘Patrons’</a:t>
            </a:r>
          </a:p>
          <a:p>
            <a:endParaRPr lang="en-US" sz="2400" dirty="0" smtClean="0"/>
          </a:p>
          <a:p>
            <a:r>
              <a:rPr lang="en-US" sz="2400" dirty="0" smtClean="0"/>
              <a:t>Internal Contributions by Members to create trusts/funds/endowments </a:t>
            </a:r>
          </a:p>
          <a:p>
            <a:pPr lvl="1"/>
            <a:r>
              <a:rPr lang="en-US" sz="2400" dirty="0" smtClean="0"/>
              <a:t>Give away awards, scholarships, etc.</a:t>
            </a:r>
          </a:p>
          <a:p>
            <a:endParaRPr lang="en-US" sz="2400" dirty="0" smtClean="0"/>
          </a:p>
          <a:p>
            <a:r>
              <a:rPr lang="en-US" sz="2400" dirty="0" smtClean="0"/>
              <a:t>Involving student members and non-members</a:t>
            </a:r>
          </a:p>
          <a:p>
            <a:pPr lvl="1"/>
            <a:r>
              <a:rPr lang="en-US" sz="2400" dirty="0" smtClean="0"/>
              <a:t>Ties with numerous Nepalese Student Associations in the USA and Nepal (to access funds)</a:t>
            </a:r>
          </a:p>
          <a:p>
            <a:endParaRPr lang="en-US" sz="2400" dirty="0" smtClean="0"/>
          </a:p>
          <a:p>
            <a:r>
              <a:rPr lang="en-US" sz="2400" dirty="0" smtClean="0"/>
              <a:t>Fundraising by faculty members independently</a:t>
            </a:r>
          </a:p>
          <a:p>
            <a:pPr lvl="1"/>
            <a:r>
              <a:rPr lang="en-US" sz="2400" dirty="0" smtClean="0"/>
              <a:t>Wine-tasting, presentation of research to colleagues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Potential Grant Proposals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47260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         Commission for Developing Countries (CDC)</a:t>
            </a:r>
            <a:endParaRPr lang="en-IN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CDC Conference Support Program</a:t>
            </a:r>
          </a:p>
          <a:p>
            <a:pPr lvl="1"/>
            <a:r>
              <a:rPr lang="en-US" dirty="0" smtClean="0"/>
              <a:t>Hosting the largest Math conference in Nepal, in collaboration with National Mathematical Society (NMS) and numerous universities and agencies</a:t>
            </a:r>
          </a:p>
          <a:p>
            <a:endParaRPr lang="en-US" dirty="0" smtClean="0"/>
          </a:p>
          <a:p>
            <a:r>
              <a:rPr lang="en-US" dirty="0" smtClean="0"/>
              <a:t>CDC Education and Capacity Building Grant</a:t>
            </a:r>
          </a:p>
          <a:p>
            <a:pPr lvl="1"/>
            <a:r>
              <a:rPr lang="en-US" dirty="0" smtClean="0"/>
              <a:t>Expanding ANMA’s Library project in Kathmandu</a:t>
            </a:r>
          </a:p>
          <a:p>
            <a:pPr lvl="1"/>
            <a:r>
              <a:rPr lang="en-US" dirty="0" smtClean="0"/>
              <a:t>$5000 - $50,000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Exploring grants by other agencies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02291"/>
            <a:ext cx="1296144" cy="114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Potential Grant Proposals (contd.)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		  </a:t>
            </a:r>
          </a:p>
          <a:p>
            <a:r>
              <a:rPr lang="en-US" sz="2400" dirty="0" smtClean="0"/>
              <a:t>MAA Regional Undergraduate Mathematics                 Conference Funding</a:t>
            </a:r>
          </a:p>
          <a:p>
            <a:pPr lvl="1"/>
            <a:r>
              <a:rPr lang="en-US" sz="2400" dirty="0" smtClean="0"/>
              <a:t>Hosting a joint-Math conference with other organizations</a:t>
            </a:r>
          </a:p>
          <a:p>
            <a:pPr>
              <a:buNone/>
            </a:pPr>
            <a:endParaRPr lang="en-IN" sz="2400" dirty="0" smtClean="0"/>
          </a:p>
          <a:p>
            <a:r>
              <a:rPr lang="en-US" sz="2400" dirty="0" smtClean="0"/>
              <a:t>In addition…</a:t>
            </a:r>
          </a:p>
          <a:p>
            <a:pPr lvl="1"/>
            <a:r>
              <a:rPr lang="en-US" sz="2400" dirty="0" smtClean="0"/>
              <a:t>Subsidies for shipping, printing costs, etc. </a:t>
            </a:r>
            <a:r>
              <a:rPr lang="en-US" sz="2000" dirty="0" smtClean="0"/>
              <a:t>(</a:t>
            </a:r>
            <a:r>
              <a:rPr lang="en-US" sz="2400" dirty="0" smtClean="0"/>
              <a:t>through non-profit status)</a:t>
            </a:r>
          </a:p>
          <a:p>
            <a:pPr lvl="1"/>
            <a:endParaRPr lang="en-US" dirty="0" smtClean="0"/>
          </a:p>
          <a:p>
            <a:pPr lvl="1"/>
            <a:r>
              <a:rPr lang="en-US" sz="2400" dirty="0" smtClean="0"/>
              <a:t>Brainstorming new, creative ways to raise funds that will yield long-term, stable income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988840"/>
            <a:ext cx="235523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Some ideas to promote growth…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30383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Creation of a Committee on Activities and Newsletter</a:t>
            </a:r>
          </a:p>
          <a:p>
            <a:pPr lvl="1"/>
            <a:r>
              <a:rPr lang="en-US" dirty="0" smtClean="0"/>
              <a:t>Primarily responsible for growth</a:t>
            </a:r>
          </a:p>
          <a:p>
            <a:pPr lvl="1"/>
            <a:r>
              <a:rPr lang="en-US" dirty="0" smtClean="0"/>
              <a:t>Brainstorming new ideas and producing quality content for newsletter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 host conferences/workshops/competitions in collaboration with: </a:t>
            </a:r>
          </a:p>
          <a:p>
            <a:pPr lvl="1"/>
            <a:r>
              <a:rPr lang="en-US" dirty="0" smtClean="0"/>
              <a:t>Universities, Higher Education agencies, and student organizations in Nepal and around the region</a:t>
            </a:r>
          </a:p>
          <a:p>
            <a:pPr lvl="1"/>
            <a:r>
              <a:rPr lang="en-US" dirty="0" smtClean="0"/>
              <a:t>Nepalese Student Associations in the US</a:t>
            </a:r>
          </a:p>
          <a:p>
            <a:pPr lvl="1"/>
            <a:r>
              <a:rPr lang="en-US" dirty="0" smtClean="0"/>
              <a:t>Charging admission and membership fee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Newsletter for Members</a:t>
            </a:r>
          </a:p>
          <a:p>
            <a:pPr lvl="1"/>
            <a:r>
              <a:rPr lang="en-US" dirty="0" smtClean="0"/>
              <a:t>Encouraging student members to contribute towards content by giving incentives</a:t>
            </a:r>
          </a:p>
          <a:p>
            <a:pPr lvl="1"/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Our Online presence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Keeping website updated and active</a:t>
            </a:r>
          </a:p>
          <a:p>
            <a:endParaRPr lang="en-US" sz="2800" dirty="0" smtClean="0"/>
          </a:p>
          <a:p>
            <a:r>
              <a:rPr lang="en-IN" sz="2800" dirty="0" smtClean="0"/>
              <a:t>Some potential add-ons to the website:</a:t>
            </a:r>
          </a:p>
          <a:p>
            <a:pPr lvl="1"/>
            <a:r>
              <a:rPr lang="en-IN" dirty="0" smtClean="0"/>
              <a:t>Donations/Payment link and info</a:t>
            </a:r>
          </a:p>
          <a:p>
            <a:pPr lvl="1"/>
            <a:r>
              <a:rPr lang="en-IN" dirty="0" smtClean="0"/>
              <a:t>ANMA’s affiliated organizations (NMA, other institutions)</a:t>
            </a:r>
          </a:p>
          <a:p>
            <a:pPr lvl="1"/>
            <a:r>
              <a:rPr lang="en-IN" dirty="0" smtClean="0"/>
              <a:t>Events Calendar</a:t>
            </a:r>
          </a:p>
          <a:p>
            <a:endParaRPr lang="en-IN" sz="2800" dirty="0" smtClean="0"/>
          </a:p>
          <a:p>
            <a:r>
              <a:rPr lang="en-IN" sz="2800" dirty="0" smtClean="0"/>
              <a:t>Utilizing Google Video Conferences as a platform for brainstorming ideas, open discussions, general meetings etc.</a:t>
            </a:r>
          </a:p>
          <a:p>
            <a:endParaRPr lang="en-IN" sz="2800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2722</TotalTime>
  <Words>335</Words>
  <Application>Microsoft Office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Some Ideas on Funding and Growth   </vt:lpstr>
      <vt:lpstr>MAA and AMS</vt:lpstr>
      <vt:lpstr>What We Can Learn From The Successes and Failures of MAA, AMS, and the like</vt:lpstr>
      <vt:lpstr>Finances of ANMA</vt:lpstr>
      <vt:lpstr>Some Ideas for Fundraising… </vt:lpstr>
      <vt:lpstr>Potential Grant Proposals</vt:lpstr>
      <vt:lpstr>Potential Grant Proposals (contd.)</vt:lpstr>
      <vt:lpstr>Some ideas to promote growth…</vt:lpstr>
      <vt:lpstr>Our Online presence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hriday thakkar</dc:creator>
  <cp:lastModifiedBy>Professor</cp:lastModifiedBy>
  <cp:revision>23</cp:revision>
  <dcterms:created xsi:type="dcterms:W3CDTF">2015-01-08T07:58:09Z</dcterms:created>
  <dcterms:modified xsi:type="dcterms:W3CDTF">2015-01-15T18:29:38Z</dcterms:modified>
</cp:coreProperties>
</file>